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1" r:id="rId5"/>
    <p:sldId id="262" r:id="rId6"/>
    <p:sldId id="259" r:id="rId7"/>
    <p:sldId id="260" r:id="rId8"/>
    <p:sldId id="263" r:id="rId9"/>
    <p:sldId id="264" r:id="rId10"/>
    <p:sldId id="265" r:id="rId11"/>
    <p:sldId id="266" r:id="rId12"/>
    <p:sldId id="268" r:id="rId13"/>
    <p:sldId id="267" r:id="rId14"/>
    <p:sldId id="269" r:id="rId15"/>
    <p:sldId id="26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5" d="100"/>
          <a:sy n="65" d="100"/>
        </p:scale>
        <p:origin x="85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87409A-703D-4E25-ABE9-4E3C9D575B9B}"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D0C827F5-B938-4A7C-ACFF-CE70466F764D}">
      <dgm:prSet/>
      <dgm:spPr/>
      <dgm:t>
        <a:bodyPr/>
        <a:lstStyle/>
        <a:p>
          <a:r>
            <a:rPr lang="en-US" b="0" i="0"/>
            <a:t>Machine translation(Google Translate)</a:t>
          </a:r>
          <a:endParaRPr lang="en-US"/>
        </a:p>
      </dgm:t>
    </dgm:pt>
    <dgm:pt modelId="{486E41AC-A2A3-4675-A2EA-D7F9D7B370F1}" type="parTrans" cxnId="{1BE2116B-F4C6-44E6-A8DD-E273530403E9}">
      <dgm:prSet/>
      <dgm:spPr/>
      <dgm:t>
        <a:bodyPr/>
        <a:lstStyle/>
        <a:p>
          <a:endParaRPr lang="en-US"/>
        </a:p>
      </dgm:t>
    </dgm:pt>
    <dgm:pt modelId="{1FC3CBBD-0221-4CE8-9657-C770DD34A12B}" type="sibTrans" cxnId="{1BE2116B-F4C6-44E6-A8DD-E273530403E9}">
      <dgm:prSet/>
      <dgm:spPr/>
      <dgm:t>
        <a:bodyPr/>
        <a:lstStyle/>
        <a:p>
          <a:endParaRPr lang="en-US"/>
        </a:p>
      </dgm:t>
    </dgm:pt>
    <dgm:pt modelId="{7083E043-CC7F-4D9D-994D-F5267F82976A}">
      <dgm:prSet/>
      <dgm:spPr/>
      <dgm:t>
        <a:bodyPr/>
        <a:lstStyle/>
        <a:p>
          <a:r>
            <a:rPr lang="en-US" b="0" i="0"/>
            <a:t>Natural language generation</a:t>
          </a:r>
          <a:endParaRPr lang="en-US"/>
        </a:p>
      </dgm:t>
    </dgm:pt>
    <dgm:pt modelId="{3A2FC61F-B1EF-4EBD-8E2A-D25A20AA4670}" type="parTrans" cxnId="{8D1DA4A1-A784-45CC-AB7E-318B49334007}">
      <dgm:prSet/>
      <dgm:spPr/>
      <dgm:t>
        <a:bodyPr/>
        <a:lstStyle/>
        <a:p>
          <a:endParaRPr lang="en-US"/>
        </a:p>
      </dgm:t>
    </dgm:pt>
    <dgm:pt modelId="{50F9219C-A528-45A9-B7DD-6981EC28A0F5}" type="sibTrans" cxnId="{8D1DA4A1-A784-45CC-AB7E-318B49334007}">
      <dgm:prSet/>
      <dgm:spPr/>
      <dgm:t>
        <a:bodyPr/>
        <a:lstStyle/>
        <a:p>
          <a:endParaRPr lang="en-US"/>
        </a:p>
      </dgm:t>
    </dgm:pt>
    <dgm:pt modelId="{6F825753-5CD8-40DE-8E1A-22EDDA8F5EFB}">
      <dgm:prSet/>
      <dgm:spPr/>
      <dgm:t>
        <a:bodyPr/>
        <a:lstStyle/>
        <a:p>
          <a:r>
            <a:rPr lang="en-US" b="0" i="0"/>
            <a:t>Web Search</a:t>
          </a:r>
          <a:endParaRPr lang="en-US"/>
        </a:p>
      </dgm:t>
    </dgm:pt>
    <dgm:pt modelId="{27BC60DF-0352-40C3-9218-7640E8C0919F}" type="parTrans" cxnId="{6C1EA403-D268-42D7-8E42-262BD3FAEDE2}">
      <dgm:prSet/>
      <dgm:spPr/>
      <dgm:t>
        <a:bodyPr/>
        <a:lstStyle/>
        <a:p>
          <a:endParaRPr lang="en-US"/>
        </a:p>
      </dgm:t>
    </dgm:pt>
    <dgm:pt modelId="{4080A76C-FF5B-49A8-A076-3E9FACED5B74}" type="sibTrans" cxnId="{6C1EA403-D268-42D7-8E42-262BD3FAEDE2}">
      <dgm:prSet/>
      <dgm:spPr/>
      <dgm:t>
        <a:bodyPr/>
        <a:lstStyle/>
        <a:p>
          <a:endParaRPr lang="en-US"/>
        </a:p>
      </dgm:t>
    </dgm:pt>
    <dgm:pt modelId="{5B2586FE-3CCF-41BA-B638-2B146A408C85}">
      <dgm:prSet/>
      <dgm:spPr/>
      <dgm:t>
        <a:bodyPr/>
        <a:lstStyle/>
        <a:p>
          <a:r>
            <a:rPr lang="en-US" b="0" i="0"/>
            <a:t>Spam filters</a:t>
          </a:r>
          <a:endParaRPr lang="en-US"/>
        </a:p>
      </dgm:t>
    </dgm:pt>
    <dgm:pt modelId="{88FFC8EF-025D-4CA6-8C65-5E8F32B04070}" type="parTrans" cxnId="{F8DA2645-1AA7-4CA2-BA4A-03C8D5961EA6}">
      <dgm:prSet/>
      <dgm:spPr/>
      <dgm:t>
        <a:bodyPr/>
        <a:lstStyle/>
        <a:p>
          <a:endParaRPr lang="en-US"/>
        </a:p>
      </dgm:t>
    </dgm:pt>
    <dgm:pt modelId="{A4E56B66-2EEB-4F60-9DB5-0AA1B962EE72}" type="sibTrans" cxnId="{F8DA2645-1AA7-4CA2-BA4A-03C8D5961EA6}">
      <dgm:prSet/>
      <dgm:spPr/>
      <dgm:t>
        <a:bodyPr/>
        <a:lstStyle/>
        <a:p>
          <a:endParaRPr lang="en-US"/>
        </a:p>
      </dgm:t>
    </dgm:pt>
    <dgm:pt modelId="{C606BD70-F9C1-4651-A17E-9E45AF7D9AB8}">
      <dgm:prSet/>
      <dgm:spPr/>
      <dgm:t>
        <a:bodyPr/>
        <a:lstStyle/>
        <a:p>
          <a:r>
            <a:rPr lang="en-US" b="0" i="0"/>
            <a:t>Sentiment Analysis</a:t>
          </a:r>
          <a:endParaRPr lang="en-US"/>
        </a:p>
      </dgm:t>
    </dgm:pt>
    <dgm:pt modelId="{BB2D482C-B5C7-4DBB-8A3D-066EB0302754}" type="parTrans" cxnId="{DBA0F539-9611-44D7-98FA-CAD63D023E70}">
      <dgm:prSet/>
      <dgm:spPr/>
      <dgm:t>
        <a:bodyPr/>
        <a:lstStyle/>
        <a:p>
          <a:endParaRPr lang="en-US"/>
        </a:p>
      </dgm:t>
    </dgm:pt>
    <dgm:pt modelId="{C5033021-A1FE-4816-8B49-951761C3E518}" type="sibTrans" cxnId="{DBA0F539-9611-44D7-98FA-CAD63D023E70}">
      <dgm:prSet/>
      <dgm:spPr/>
      <dgm:t>
        <a:bodyPr/>
        <a:lstStyle/>
        <a:p>
          <a:endParaRPr lang="en-US"/>
        </a:p>
      </dgm:t>
    </dgm:pt>
    <dgm:pt modelId="{E25D5A7E-D4A9-4C2C-BB1C-1EC0EF1E3C7C}">
      <dgm:prSet/>
      <dgm:spPr/>
      <dgm:t>
        <a:bodyPr/>
        <a:lstStyle/>
        <a:p>
          <a:r>
            <a:rPr lang="en-US" b="0" i="0"/>
            <a:t>Chatbots</a:t>
          </a:r>
          <a:endParaRPr lang="en-US"/>
        </a:p>
      </dgm:t>
    </dgm:pt>
    <dgm:pt modelId="{0397483A-50C1-47CC-84C7-D3B7C014087B}" type="parTrans" cxnId="{AE0C9E8C-50A4-4237-B365-A18DD159ED83}">
      <dgm:prSet/>
      <dgm:spPr/>
      <dgm:t>
        <a:bodyPr/>
        <a:lstStyle/>
        <a:p>
          <a:endParaRPr lang="en-US"/>
        </a:p>
      </dgm:t>
    </dgm:pt>
    <dgm:pt modelId="{4C4B5874-F15A-42BC-93F4-3AFA30B0A68E}" type="sibTrans" cxnId="{AE0C9E8C-50A4-4237-B365-A18DD159ED83}">
      <dgm:prSet/>
      <dgm:spPr/>
      <dgm:t>
        <a:bodyPr/>
        <a:lstStyle/>
        <a:p>
          <a:endParaRPr lang="en-US"/>
        </a:p>
      </dgm:t>
    </dgm:pt>
    <dgm:pt modelId="{CC3BE254-6A08-45EE-8B56-6031D6801DCB}" type="pres">
      <dgm:prSet presAssocID="{2687409A-703D-4E25-ABE9-4E3C9D575B9B}" presName="diagram" presStyleCnt="0">
        <dgm:presLayoutVars>
          <dgm:dir/>
          <dgm:resizeHandles val="exact"/>
        </dgm:presLayoutVars>
      </dgm:prSet>
      <dgm:spPr/>
    </dgm:pt>
    <dgm:pt modelId="{B8C448EB-06DE-4BDF-8760-DAC3D2CD3174}" type="pres">
      <dgm:prSet presAssocID="{D0C827F5-B938-4A7C-ACFF-CE70466F764D}" presName="node" presStyleLbl="node1" presStyleIdx="0" presStyleCnt="6">
        <dgm:presLayoutVars>
          <dgm:bulletEnabled val="1"/>
        </dgm:presLayoutVars>
      </dgm:prSet>
      <dgm:spPr/>
    </dgm:pt>
    <dgm:pt modelId="{10892AE3-BCF4-4FEB-8F95-356A529B7942}" type="pres">
      <dgm:prSet presAssocID="{1FC3CBBD-0221-4CE8-9657-C770DD34A12B}" presName="sibTrans" presStyleCnt="0"/>
      <dgm:spPr/>
    </dgm:pt>
    <dgm:pt modelId="{23387DFF-FA2A-48DE-9E90-F412CA7E05FC}" type="pres">
      <dgm:prSet presAssocID="{7083E043-CC7F-4D9D-994D-F5267F82976A}" presName="node" presStyleLbl="node1" presStyleIdx="1" presStyleCnt="6">
        <dgm:presLayoutVars>
          <dgm:bulletEnabled val="1"/>
        </dgm:presLayoutVars>
      </dgm:prSet>
      <dgm:spPr/>
    </dgm:pt>
    <dgm:pt modelId="{64464E7E-1690-46A2-BC66-AEE94DCCF914}" type="pres">
      <dgm:prSet presAssocID="{50F9219C-A528-45A9-B7DD-6981EC28A0F5}" presName="sibTrans" presStyleCnt="0"/>
      <dgm:spPr/>
    </dgm:pt>
    <dgm:pt modelId="{42C21229-E145-4A00-A807-C482F964A3DD}" type="pres">
      <dgm:prSet presAssocID="{6F825753-5CD8-40DE-8E1A-22EDDA8F5EFB}" presName="node" presStyleLbl="node1" presStyleIdx="2" presStyleCnt="6">
        <dgm:presLayoutVars>
          <dgm:bulletEnabled val="1"/>
        </dgm:presLayoutVars>
      </dgm:prSet>
      <dgm:spPr/>
    </dgm:pt>
    <dgm:pt modelId="{91C06928-FB2A-46B4-9BA1-26AB7B8C7C19}" type="pres">
      <dgm:prSet presAssocID="{4080A76C-FF5B-49A8-A076-3E9FACED5B74}" presName="sibTrans" presStyleCnt="0"/>
      <dgm:spPr/>
    </dgm:pt>
    <dgm:pt modelId="{2A2D468C-5000-44DB-A856-0C0E9204E267}" type="pres">
      <dgm:prSet presAssocID="{5B2586FE-3CCF-41BA-B638-2B146A408C85}" presName="node" presStyleLbl="node1" presStyleIdx="3" presStyleCnt="6">
        <dgm:presLayoutVars>
          <dgm:bulletEnabled val="1"/>
        </dgm:presLayoutVars>
      </dgm:prSet>
      <dgm:spPr/>
    </dgm:pt>
    <dgm:pt modelId="{EDE0EBCC-4D14-42A2-A687-7C87D83D1EED}" type="pres">
      <dgm:prSet presAssocID="{A4E56B66-2EEB-4F60-9DB5-0AA1B962EE72}" presName="sibTrans" presStyleCnt="0"/>
      <dgm:spPr/>
    </dgm:pt>
    <dgm:pt modelId="{3B8701D6-FD0E-4ED7-9C0E-F4F6750B7162}" type="pres">
      <dgm:prSet presAssocID="{C606BD70-F9C1-4651-A17E-9E45AF7D9AB8}" presName="node" presStyleLbl="node1" presStyleIdx="4" presStyleCnt="6">
        <dgm:presLayoutVars>
          <dgm:bulletEnabled val="1"/>
        </dgm:presLayoutVars>
      </dgm:prSet>
      <dgm:spPr/>
    </dgm:pt>
    <dgm:pt modelId="{6C395DDF-A226-47CC-AC46-0571687C0D70}" type="pres">
      <dgm:prSet presAssocID="{C5033021-A1FE-4816-8B49-951761C3E518}" presName="sibTrans" presStyleCnt="0"/>
      <dgm:spPr/>
    </dgm:pt>
    <dgm:pt modelId="{04BF91B0-CF7C-44F0-A177-DBE9AD9ABD91}" type="pres">
      <dgm:prSet presAssocID="{E25D5A7E-D4A9-4C2C-BB1C-1EC0EF1E3C7C}" presName="node" presStyleLbl="node1" presStyleIdx="5" presStyleCnt="6">
        <dgm:presLayoutVars>
          <dgm:bulletEnabled val="1"/>
        </dgm:presLayoutVars>
      </dgm:prSet>
      <dgm:spPr/>
    </dgm:pt>
  </dgm:ptLst>
  <dgm:cxnLst>
    <dgm:cxn modelId="{6C1EA403-D268-42D7-8E42-262BD3FAEDE2}" srcId="{2687409A-703D-4E25-ABE9-4E3C9D575B9B}" destId="{6F825753-5CD8-40DE-8E1A-22EDDA8F5EFB}" srcOrd="2" destOrd="0" parTransId="{27BC60DF-0352-40C3-9218-7640E8C0919F}" sibTransId="{4080A76C-FF5B-49A8-A076-3E9FACED5B74}"/>
    <dgm:cxn modelId="{3397AF2E-A768-4B40-9058-24D9CBA02A52}" type="presOf" srcId="{6F825753-5CD8-40DE-8E1A-22EDDA8F5EFB}" destId="{42C21229-E145-4A00-A807-C482F964A3DD}" srcOrd="0" destOrd="0" presId="urn:microsoft.com/office/officeart/2005/8/layout/default"/>
    <dgm:cxn modelId="{0F714E37-B21E-4E9A-AD93-35C9B0E8B683}" type="presOf" srcId="{2687409A-703D-4E25-ABE9-4E3C9D575B9B}" destId="{CC3BE254-6A08-45EE-8B56-6031D6801DCB}" srcOrd="0" destOrd="0" presId="urn:microsoft.com/office/officeart/2005/8/layout/default"/>
    <dgm:cxn modelId="{DBA0F539-9611-44D7-98FA-CAD63D023E70}" srcId="{2687409A-703D-4E25-ABE9-4E3C9D575B9B}" destId="{C606BD70-F9C1-4651-A17E-9E45AF7D9AB8}" srcOrd="4" destOrd="0" parTransId="{BB2D482C-B5C7-4DBB-8A3D-066EB0302754}" sibTransId="{C5033021-A1FE-4816-8B49-951761C3E518}"/>
    <dgm:cxn modelId="{7205383E-2035-4D4D-A2B0-6646F37F5D08}" type="presOf" srcId="{7083E043-CC7F-4D9D-994D-F5267F82976A}" destId="{23387DFF-FA2A-48DE-9E90-F412CA7E05FC}" srcOrd="0" destOrd="0" presId="urn:microsoft.com/office/officeart/2005/8/layout/default"/>
    <dgm:cxn modelId="{F8DA2645-1AA7-4CA2-BA4A-03C8D5961EA6}" srcId="{2687409A-703D-4E25-ABE9-4E3C9D575B9B}" destId="{5B2586FE-3CCF-41BA-B638-2B146A408C85}" srcOrd="3" destOrd="0" parTransId="{88FFC8EF-025D-4CA6-8C65-5E8F32B04070}" sibTransId="{A4E56B66-2EEB-4F60-9DB5-0AA1B962EE72}"/>
    <dgm:cxn modelId="{69294467-D762-4D87-BE07-EADA183D7962}" type="presOf" srcId="{C606BD70-F9C1-4651-A17E-9E45AF7D9AB8}" destId="{3B8701D6-FD0E-4ED7-9C0E-F4F6750B7162}" srcOrd="0" destOrd="0" presId="urn:microsoft.com/office/officeart/2005/8/layout/default"/>
    <dgm:cxn modelId="{1BE2116B-F4C6-44E6-A8DD-E273530403E9}" srcId="{2687409A-703D-4E25-ABE9-4E3C9D575B9B}" destId="{D0C827F5-B938-4A7C-ACFF-CE70466F764D}" srcOrd="0" destOrd="0" parTransId="{486E41AC-A2A3-4675-A2EA-D7F9D7B370F1}" sibTransId="{1FC3CBBD-0221-4CE8-9657-C770DD34A12B}"/>
    <dgm:cxn modelId="{DC84AA4F-9AC2-4851-A9E2-24BAAE54A1FD}" type="presOf" srcId="{E25D5A7E-D4A9-4C2C-BB1C-1EC0EF1E3C7C}" destId="{04BF91B0-CF7C-44F0-A177-DBE9AD9ABD91}" srcOrd="0" destOrd="0" presId="urn:microsoft.com/office/officeart/2005/8/layout/default"/>
    <dgm:cxn modelId="{929E3984-CC0E-4A2C-8DF6-D42E088594B7}" type="presOf" srcId="{5B2586FE-3CCF-41BA-B638-2B146A408C85}" destId="{2A2D468C-5000-44DB-A856-0C0E9204E267}" srcOrd="0" destOrd="0" presId="urn:microsoft.com/office/officeart/2005/8/layout/default"/>
    <dgm:cxn modelId="{AE0C9E8C-50A4-4237-B365-A18DD159ED83}" srcId="{2687409A-703D-4E25-ABE9-4E3C9D575B9B}" destId="{E25D5A7E-D4A9-4C2C-BB1C-1EC0EF1E3C7C}" srcOrd="5" destOrd="0" parTransId="{0397483A-50C1-47CC-84C7-D3B7C014087B}" sibTransId="{4C4B5874-F15A-42BC-93F4-3AFA30B0A68E}"/>
    <dgm:cxn modelId="{28815A9A-50DE-421D-971B-CC58EB60E653}" type="presOf" srcId="{D0C827F5-B938-4A7C-ACFF-CE70466F764D}" destId="{B8C448EB-06DE-4BDF-8760-DAC3D2CD3174}" srcOrd="0" destOrd="0" presId="urn:microsoft.com/office/officeart/2005/8/layout/default"/>
    <dgm:cxn modelId="{8D1DA4A1-A784-45CC-AB7E-318B49334007}" srcId="{2687409A-703D-4E25-ABE9-4E3C9D575B9B}" destId="{7083E043-CC7F-4D9D-994D-F5267F82976A}" srcOrd="1" destOrd="0" parTransId="{3A2FC61F-B1EF-4EBD-8E2A-D25A20AA4670}" sibTransId="{50F9219C-A528-45A9-B7DD-6981EC28A0F5}"/>
    <dgm:cxn modelId="{380DD028-0123-4DC4-BBB2-9D00282959A9}" type="presParOf" srcId="{CC3BE254-6A08-45EE-8B56-6031D6801DCB}" destId="{B8C448EB-06DE-4BDF-8760-DAC3D2CD3174}" srcOrd="0" destOrd="0" presId="urn:microsoft.com/office/officeart/2005/8/layout/default"/>
    <dgm:cxn modelId="{7F7AE507-61F0-4230-BB81-7A811F9E62F7}" type="presParOf" srcId="{CC3BE254-6A08-45EE-8B56-6031D6801DCB}" destId="{10892AE3-BCF4-4FEB-8F95-356A529B7942}" srcOrd="1" destOrd="0" presId="urn:microsoft.com/office/officeart/2005/8/layout/default"/>
    <dgm:cxn modelId="{FDA0AA1E-EBCB-423D-B1B0-910A62CBCE7C}" type="presParOf" srcId="{CC3BE254-6A08-45EE-8B56-6031D6801DCB}" destId="{23387DFF-FA2A-48DE-9E90-F412CA7E05FC}" srcOrd="2" destOrd="0" presId="urn:microsoft.com/office/officeart/2005/8/layout/default"/>
    <dgm:cxn modelId="{7B40825B-2E2C-41CE-9736-E7CA34251F27}" type="presParOf" srcId="{CC3BE254-6A08-45EE-8B56-6031D6801DCB}" destId="{64464E7E-1690-46A2-BC66-AEE94DCCF914}" srcOrd="3" destOrd="0" presId="urn:microsoft.com/office/officeart/2005/8/layout/default"/>
    <dgm:cxn modelId="{8EEE76DD-5A6D-47FD-A036-866EBDE20C9A}" type="presParOf" srcId="{CC3BE254-6A08-45EE-8B56-6031D6801DCB}" destId="{42C21229-E145-4A00-A807-C482F964A3DD}" srcOrd="4" destOrd="0" presId="urn:microsoft.com/office/officeart/2005/8/layout/default"/>
    <dgm:cxn modelId="{81ACDF68-A689-47AB-BE7E-25B7FF023D3B}" type="presParOf" srcId="{CC3BE254-6A08-45EE-8B56-6031D6801DCB}" destId="{91C06928-FB2A-46B4-9BA1-26AB7B8C7C19}" srcOrd="5" destOrd="0" presId="urn:microsoft.com/office/officeart/2005/8/layout/default"/>
    <dgm:cxn modelId="{B7504AC5-4340-40A0-8B0A-53DFD72972B3}" type="presParOf" srcId="{CC3BE254-6A08-45EE-8B56-6031D6801DCB}" destId="{2A2D468C-5000-44DB-A856-0C0E9204E267}" srcOrd="6" destOrd="0" presId="urn:microsoft.com/office/officeart/2005/8/layout/default"/>
    <dgm:cxn modelId="{001367DA-03C6-43F9-A4F1-71A49E20246E}" type="presParOf" srcId="{CC3BE254-6A08-45EE-8B56-6031D6801DCB}" destId="{EDE0EBCC-4D14-42A2-A687-7C87D83D1EED}" srcOrd="7" destOrd="0" presId="urn:microsoft.com/office/officeart/2005/8/layout/default"/>
    <dgm:cxn modelId="{08CE4666-CD68-45F7-886A-CEEF6B46D214}" type="presParOf" srcId="{CC3BE254-6A08-45EE-8B56-6031D6801DCB}" destId="{3B8701D6-FD0E-4ED7-9C0E-F4F6750B7162}" srcOrd="8" destOrd="0" presId="urn:microsoft.com/office/officeart/2005/8/layout/default"/>
    <dgm:cxn modelId="{FE6E721A-0C0A-434F-89F8-4FF33BFE7E36}" type="presParOf" srcId="{CC3BE254-6A08-45EE-8B56-6031D6801DCB}" destId="{6C395DDF-A226-47CC-AC46-0571687C0D70}" srcOrd="9" destOrd="0" presId="urn:microsoft.com/office/officeart/2005/8/layout/default"/>
    <dgm:cxn modelId="{58EC2261-5F56-4E30-9C39-34F1EBEDB901}" type="presParOf" srcId="{CC3BE254-6A08-45EE-8B56-6031D6801DCB}" destId="{04BF91B0-CF7C-44F0-A177-DBE9AD9ABD91}"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C448EB-06DE-4BDF-8760-DAC3D2CD3174}">
      <dsp:nvSpPr>
        <dsp:cNvPr id="0" name=""/>
        <dsp:cNvSpPr/>
      </dsp:nvSpPr>
      <dsp:spPr>
        <a:xfrm>
          <a:off x="792177" y="1626"/>
          <a:ext cx="2642224" cy="158533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0" i="0" kern="1200"/>
            <a:t>Machine translation(Google Translate)</a:t>
          </a:r>
          <a:endParaRPr lang="en-US" sz="2500" kern="1200"/>
        </a:p>
      </dsp:txBody>
      <dsp:txXfrm>
        <a:off x="792177" y="1626"/>
        <a:ext cx="2642224" cy="1585334"/>
      </dsp:txXfrm>
    </dsp:sp>
    <dsp:sp modelId="{23387DFF-FA2A-48DE-9E90-F412CA7E05FC}">
      <dsp:nvSpPr>
        <dsp:cNvPr id="0" name=""/>
        <dsp:cNvSpPr/>
      </dsp:nvSpPr>
      <dsp:spPr>
        <a:xfrm>
          <a:off x="3698623" y="1626"/>
          <a:ext cx="2642224" cy="158533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0" i="0" kern="1200"/>
            <a:t>Natural language generation</a:t>
          </a:r>
          <a:endParaRPr lang="en-US" sz="2500" kern="1200"/>
        </a:p>
      </dsp:txBody>
      <dsp:txXfrm>
        <a:off x="3698623" y="1626"/>
        <a:ext cx="2642224" cy="1585334"/>
      </dsp:txXfrm>
    </dsp:sp>
    <dsp:sp modelId="{42C21229-E145-4A00-A807-C482F964A3DD}">
      <dsp:nvSpPr>
        <dsp:cNvPr id="0" name=""/>
        <dsp:cNvSpPr/>
      </dsp:nvSpPr>
      <dsp:spPr>
        <a:xfrm>
          <a:off x="6605070" y="1626"/>
          <a:ext cx="2642224" cy="158533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0" i="0" kern="1200"/>
            <a:t>Web Search</a:t>
          </a:r>
          <a:endParaRPr lang="en-US" sz="2500" kern="1200"/>
        </a:p>
      </dsp:txBody>
      <dsp:txXfrm>
        <a:off x="6605070" y="1626"/>
        <a:ext cx="2642224" cy="1585334"/>
      </dsp:txXfrm>
    </dsp:sp>
    <dsp:sp modelId="{2A2D468C-5000-44DB-A856-0C0E9204E267}">
      <dsp:nvSpPr>
        <dsp:cNvPr id="0" name=""/>
        <dsp:cNvSpPr/>
      </dsp:nvSpPr>
      <dsp:spPr>
        <a:xfrm>
          <a:off x="792177" y="1851183"/>
          <a:ext cx="2642224" cy="1585334"/>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0" i="0" kern="1200"/>
            <a:t>Spam filters</a:t>
          </a:r>
          <a:endParaRPr lang="en-US" sz="2500" kern="1200"/>
        </a:p>
      </dsp:txBody>
      <dsp:txXfrm>
        <a:off x="792177" y="1851183"/>
        <a:ext cx="2642224" cy="1585334"/>
      </dsp:txXfrm>
    </dsp:sp>
    <dsp:sp modelId="{3B8701D6-FD0E-4ED7-9C0E-F4F6750B7162}">
      <dsp:nvSpPr>
        <dsp:cNvPr id="0" name=""/>
        <dsp:cNvSpPr/>
      </dsp:nvSpPr>
      <dsp:spPr>
        <a:xfrm>
          <a:off x="3698623" y="1851183"/>
          <a:ext cx="2642224" cy="158533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0" i="0" kern="1200"/>
            <a:t>Sentiment Analysis</a:t>
          </a:r>
          <a:endParaRPr lang="en-US" sz="2500" kern="1200"/>
        </a:p>
      </dsp:txBody>
      <dsp:txXfrm>
        <a:off x="3698623" y="1851183"/>
        <a:ext cx="2642224" cy="1585334"/>
      </dsp:txXfrm>
    </dsp:sp>
    <dsp:sp modelId="{04BF91B0-CF7C-44F0-A177-DBE9AD9ABD91}">
      <dsp:nvSpPr>
        <dsp:cNvPr id="0" name=""/>
        <dsp:cNvSpPr/>
      </dsp:nvSpPr>
      <dsp:spPr>
        <a:xfrm>
          <a:off x="6605070" y="1851183"/>
          <a:ext cx="2642224" cy="158533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0" i="0" kern="1200"/>
            <a:t>Chatbots</a:t>
          </a:r>
          <a:endParaRPr lang="en-US" sz="2500" kern="1200"/>
        </a:p>
      </dsp:txBody>
      <dsp:txXfrm>
        <a:off x="6605070" y="1851183"/>
        <a:ext cx="2642224" cy="158533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67A74-01A7-6349-73A6-8FFDE12119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64F1C16-6CE9-B5D4-F3D6-823ECBB7FC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2E79ADF-AE18-38D3-ED8C-5383232E7867}"/>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5" name="Footer Placeholder 4">
            <a:extLst>
              <a:ext uri="{FF2B5EF4-FFF2-40B4-BE49-F238E27FC236}">
                <a16:creationId xmlns:a16="http://schemas.microsoft.com/office/drawing/2014/main" id="{D6C65048-1C6B-1ADB-B209-1D742E92A7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5D718A-ACED-5F33-B04A-B02994F24451}"/>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1508738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BB716-798F-F561-FB64-E3BB882259A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B7D7AB7-21E7-6D1A-592F-6366D8F8BB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ED9B06-759D-E1DB-326E-5A503090CBA3}"/>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5" name="Footer Placeholder 4">
            <a:extLst>
              <a:ext uri="{FF2B5EF4-FFF2-40B4-BE49-F238E27FC236}">
                <a16:creationId xmlns:a16="http://schemas.microsoft.com/office/drawing/2014/main" id="{3591DD46-2A0E-58F0-D016-3518E63E81A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70EC3C-9880-E9FA-B780-1F029E1BC7AB}"/>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3213468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3C7876-8558-3C02-5BEF-38E6B294171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EFFBC61-C306-20A0-FD4C-645C75981A8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A37222B-5498-9379-0617-8C5AB58C8B78}"/>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5" name="Footer Placeholder 4">
            <a:extLst>
              <a:ext uri="{FF2B5EF4-FFF2-40B4-BE49-F238E27FC236}">
                <a16:creationId xmlns:a16="http://schemas.microsoft.com/office/drawing/2014/main" id="{23C307E5-C3C0-DA5C-BDB4-D81B7BB665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4D7127-5FE1-4210-CEED-EFF6C4DAF542}"/>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3371678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DDD73-094F-B910-04BB-C4849B2DB1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347655A-F8E4-00FD-9E36-BC7DF930E0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5C6F042-1EDD-0B17-603D-79E314F04EBA}"/>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5" name="Footer Placeholder 4">
            <a:extLst>
              <a:ext uri="{FF2B5EF4-FFF2-40B4-BE49-F238E27FC236}">
                <a16:creationId xmlns:a16="http://schemas.microsoft.com/office/drawing/2014/main" id="{D841B273-17CC-6D61-2017-0B6CA50F7A6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3DDC1B7-4D46-9F77-4ADD-A0821CB108F7}"/>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1243583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92408-8F1B-D2B8-F74E-717B0A61A9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4ED23FD-2EB0-1E55-6E1C-6280A02C15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14995D-007A-8E0B-DEA5-930903B24438}"/>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5" name="Footer Placeholder 4">
            <a:extLst>
              <a:ext uri="{FF2B5EF4-FFF2-40B4-BE49-F238E27FC236}">
                <a16:creationId xmlns:a16="http://schemas.microsoft.com/office/drawing/2014/main" id="{B7202454-A223-A177-A6E8-E19535B83BA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35FCE7-4D30-FEA2-A37A-DD0280447E7A}"/>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336150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9F0D6-F6BF-2432-3260-5A143CCFEE0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01C34EF-6437-DD83-FD00-B817A428B61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55E1D83-2913-E88E-CE46-D520A65332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39DE92B-57D8-A1F0-5F3A-96B07C108B3D}"/>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6" name="Footer Placeholder 5">
            <a:extLst>
              <a:ext uri="{FF2B5EF4-FFF2-40B4-BE49-F238E27FC236}">
                <a16:creationId xmlns:a16="http://schemas.microsoft.com/office/drawing/2014/main" id="{EA43C85F-1207-4691-22F2-32B657FF25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6701FAD-A959-5364-1CC0-FF69E22C87F1}"/>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2588441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57DCF-A690-B5FE-DAE8-537323A5DE4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A101239-8B92-C191-8493-13E8C59C3C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9B4F16-34B9-BA35-051F-B4345C905C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DFC33D3-4D4C-AB47-0CFB-BE43D0D633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E6EEC56-FF75-8755-8E88-D87E5AB75E5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CD70A85-7E0B-EF89-79D0-8E9C42DDEA0B}"/>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8" name="Footer Placeholder 7">
            <a:extLst>
              <a:ext uri="{FF2B5EF4-FFF2-40B4-BE49-F238E27FC236}">
                <a16:creationId xmlns:a16="http://schemas.microsoft.com/office/drawing/2014/main" id="{F30E8C8E-2E82-3A80-C1A2-ADA0E7368EA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98CF681-F96F-D5B7-3D0D-4302AE32FB4E}"/>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539420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ED277-CA4B-ED0E-47D0-A15FC76C2D5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1E8B6B5-1DD4-790F-8DD7-945C10C88EF2}"/>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4" name="Footer Placeholder 3">
            <a:extLst>
              <a:ext uri="{FF2B5EF4-FFF2-40B4-BE49-F238E27FC236}">
                <a16:creationId xmlns:a16="http://schemas.microsoft.com/office/drawing/2014/main" id="{5508D4D5-3AD8-C929-E550-E150BCC448F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6F65512-E1CD-EBBC-D988-4E885E8DDD3D}"/>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938542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637640-E437-C817-326E-95C7C2D6E80F}"/>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3" name="Footer Placeholder 2">
            <a:extLst>
              <a:ext uri="{FF2B5EF4-FFF2-40B4-BE49-F238E27FC236}">
                <a16:creationId xmlns:a16="http://schemas.microsoft.com/office/drawing/2014/main" id="{0DA7914B-D6B2-780B-689B-97818AACD2D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8A7FF62-30A6-48C9-7AC1-0E4C4EFABA61}"/>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32932372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578A1-3DA2-2FC7-EC25-9E32620C81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A2B275B-DEA9-2A1B-389C-C21653CDCB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1929E7F-A444-7D68-29AD-2C36FFCD26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899C8A-95BE-99E6-D43F-03DDBD2F57ED}"/>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6" name="Footer Placeholder 5">
            <a:extLst>
              <a:ext uri="{FF2B5EF4-FFF2-40B4-BE49-F238E27FC236}">
                <a16:creationId xmlns:a16="http://schemas.microsoft.com/office/drawing/2014/main" id="{478BC6FA-491B-61BB-FE55-52360AE7445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2AF0060-6B0B-44EF-FE2D-5834679666D6}"/>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2455774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2DC5D-DFB5-262A-E506-0DF7F2F72C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2BCBBD2-601D-8A5C-AA4C-D5D9E66061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3FB37AC-389C-D618-1F0D-19CB319FE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3E330E-8C80-7F45-A150-1345CFFB5368}"/>
              </a:ext>
            </a:extLst>
          </p:cNvPr>
          <p:cNvSpPr>
            <a:spLocks noGrp="1"/>
          </p:cNvSpPr>
          <p:nvPr>
            <p:ph type="dt" sz="half" idx="10"/>
          </p:nvPr>
        </p:nvSpPr>
        <p:spPr/>
        <p:txBody>
          <a:bodyPr/>
          <a:lstStyle/>
          <a:p>
            <a:fld id="{13410DF5-AAB7-44B0-BF54-7C108A13E2B2}" type="datetimeFigureOut">
              <a:rPr lang="en-IN" smtClean="0"/>
              <a:t>19-02-2024</a:t>
            </a:fld>
            <a:endParaRPr lang="en-IN"/>
          </a:p>
        </p:txBody>
      </p:sp>
      <p:sp>
        <p:nvSpPr>
          <p:cNvPr id="6" name="Footer Placeholder 5">
            <a:extLst>
              <a:ext uri="{FF2B5EF4-FFF2-40B4-BE49-F238E27FC236}">
                <a16:creationId xmlns:a16="http://schemas.microsoft.com/office/drawing/2014/main" id="{1AA40C6E-34E1-08C5-BB27-5DD4077094E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F7A3C79-EE3A-7E6C-11F2-F36DC0276DE5}"/>
              </a:ext>
            </a:extLst>
          </p:cNvPr>
          <p:cNvSpPr>
            <a:spLocks noGrp="1"/>
          </p:cNvSpPr>
          <p:nvPr>
            <p:ph type="sldNum" sz="quarter" idx="12"/>
          </p:nvPr>
        </p:nvSpPr>
        <p:spPr/>
        <p:txBody>
          <a:bodyPr/>
          <a:lstStyle/>
          <a:p>
            <a:fld id="{E868DB77-67B5-4C9A-AAA3-EFAD046B2CEA}" type="slidenum">
              <a:rPr lang="en-IN" smtClean="0"/>
              <a:t>‹#›</a:t>
            </a:fld>
            <a:endParaRPr lang="en-IN"/>
          </a:p>
        </p:txBody>
      </p:sp>
    </p:spTree>
    <p:extLst>
      <p:ext uri="{BB962C8B-B14F-4D97-AF65-F5344CB8AC3E}">
        <p14:creationId xmlns:p14="http://schemas.microsoft.com/office/powerpoint/2010/main" val="2393045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38E31E-C49A-1C32-3622-ECC56FAC19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551892C-6427-1C00-71ED-3A3A580039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C53C268-30B0-A9A8-0AEA-8EBC11EAE2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410DF5-AAB7-44B0-BF54-7C108A13E2B2}" type="datetimeFigureOut">
              <a:rPr lang="en-IN" smtClean="0"/>
              <a:t>19-02-2024</a:t>
            </a:fld>
            <a:endParaRPr lang="en-IN"/>
          </a:p>
        </p:txBody>
      </p:sp>
      <p:sp>
        <p:nvSpPr>
          <p:cNvPr id="5" name="Footer Placeholder 4">
            <a:extLst>
              <a:ext uri="{FF2B5EF4-FFF2-40B4-BE49-F238E27FC236}">
                <a16:creationId xmlns:a16="http://schemas.microsoft.com/office/drawing/2014/main" id="{4800F899-B473-2CB1-9080-1773A10941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0DDA8CF-0D93-475B-AF02-377F5A9B09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68DB77-67B5-4C9A-AAA3-EFAD046B2CEA}" type="slidenum">
              <a:rPr lang="en-IN" smtClean="0"/>
              <a:t>‹#›</a:t>
            </a:fld>
            <a:endParaRPr lang="en-IN"/>
          </a:p>
        </p:txBody>
      </p:sp>
    </p:spTree>
    <p:extLst>
      <p:ext uri="{BB962C8B-B14F-4D97-AF65-F5344CB8AC3E}">
        <p14:creationId xmlns:p14="http://schemas.microsoft.com/office/powerpoint/2010/main" val="698385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simplilearn.com/what-is-data-articl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2A1D4-D582-AF0E-DDDB-E9CC75A51A93}"/>
              </a:ext>
            </a:extLst>
          </p:cNvPr>
          <p:cNvSpPr>
            <a:spLocks noGrp="1"/>
          </p:cNvSpPr>
          <p:nvPr>
            <p:ph type="ctrTitle"/>
          </p:nvPr>
        </p:nvSpPr>
        <p:spPr/>
        <p:txBody>
          <a:bodyPr/>
          <a:lstStyle/>
          <a:p>
            <a:r>
              <a:rPr lang="en-US" dirty="0"/>
              <a:t>Unit-1 Overview and Word Level Analysis</a:t>
            </a:r>
            <a:endParaRPr lang="en-IN" dirty="0"/>
          </a:p>
        </p:txBody>
      </p:sp>
      <p:sp>
        <p:nvSpPr>
          <p:cNvPr id="3" name="Subtitle 2">
            <a:extLst>
              <a:ext uri="{FF2B5EF4-FFF2-40B4-BE49-F238E27FC236}">
                <a16:creationId xmlns:a16="http://schemas.microsoft.com/office/drawing/2014/main" id="{B01E9677-7732-C35E-5D1E-139C23A1B0C3}"/>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1329234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7EAA81-755D-74EE-2612-85729468C378}"/>
              </a:ext>
            </a:extLst>
          </p:cNvPr>
          <p:cNvSpPr>
            <a:spLocks noGrp="1"/>
          </p:cNvSpPr>
          <p:nvPr>
            <p:ph type="title"/>
          </p:nvPr>
        </p:nvSpPr>
        <p:spPr>
          <a:xfrm>
            <a:off x="645064" y="525982"/>
            <a:ext cx="4282983" cy="1200361"/>
          </a:xfrm>
        </p:spPr>
        <p:txBody>
          <a:bodyPr anchor="b">
            <a:normAutofit/>
          </a:bodyPr>
          <a:lstStyle/>
          <a:p>
            <a:r>
              <a:rPr lang="en-IN" sz="3600" b="0" i="0">
                <a:effectLst/>
                <a:latin typeface="Roboto" panose="02000000000000000000" pitchFamily="2" charset="0"/>
              </a:rPr>
              <a:t>Lemmatization:</a:t>
            </a:r>
            <a:endParaRPr lang="en-IN" sz="3600"/>
          </a:p>
        </p:txBody>
      </p:sp>
      <p:sp>
        <p:nvSpPr>
          <p:cNvPr id="8201" name="Rectangle 8200">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8DD36BB-D043-C76E-22F3-3CF429064148}"/>
              </a:ext>
            </a:extLst>
          </p:cNvPr>
          <p:cNvSpPr>
            <a:spLocks noGrp="1"/>
          </p:cNvSpPr>
          <p:nvPr>
            <p:ph idx="1"/>
          </p:nvPr>
        </p:nvSpPr>
        <p:spPr>
          <a:xfrm>
            <a:off x="645066" y="2031101"/>
            <a:ext cx="4282984" cy="3511943"/>
          </a:xfrm>
        </p:spPr>
        <p:txBody>
          <a:bodyPr anchor="ctr">
            <a:normAutofit/>
          </a:bodyPr>
          <a:lstStyle/>
          <a:p>
            <a:pPr algn="just"/>
            <a:r>
              <a:rPr lang="en-US" sz="1800" b="0" i="0" dirty="0">
                <a:effectLst/>
                <a:latin typeface="+mj-lt"/>
              </a:rPr>
              <a:t>The process of obtaining the Root Stem of a word. Root Stem gives the new base form of a word that is present in the dictionary and from which the word is derived. You can also identify the base words for different words based on the tense, mood, </a:t>
            </a:r>
            <a:r>
              <a:rPr lang="en-US" sz="1800" b="0" i="0" dirty="0" err="1">
                <a:effectLst/>
                <a:latin typeface="+mj-lt"/>
              </a:rPr>
              <a:t>gender,etc</a:t>
            </a:r>
            <a:r>
              <a:rPr lang="en-US" sz="1800" b="0" i="0" dirty="0">
                <a:effectLst/>
                <a:latin typeface="+mj-lt"/>
              </a:rPr>
              <a:t>.</a:t>
            </a:r>
            <a:endParaRPr lang="en-IN" sz="1800" dirty="0">
              <a:latin typeface="+mj-lt"/>
            </a:endParaRPr>
          </a:p>
        </p:txBody>
      </p:sp>
      <p:sp>
        <p:nvSpPr>
          <p:cNvPr id="8203" name="Rectangle 8202">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5" name="Rectangle 8204">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7" name="Rectangle 8206">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Lemmatization">
            <a:extLst>
              <a:ext uri="{FF2B5EF4-FFF2-40B4-BE49-F238E27FC236}">
                <a16:creationId xmlns:a16="http://schemas.microsoft.com/office/drawing/2014/main" id="{DFCD64F3-D263-BC5F-F9CE-096C6EE0EEE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87738" y="2052359"/>
            <a:ext cx="5628018" cy="252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6616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23" name="Rectangle 9222">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34022E-AEB2-C534-F241-05FC22941E4A}"/>
              </a:ext>
            </a:extLst>
          </p:cNvPr>
          <p:cNvSpPr>
            <a:spLocks noGrp="1"/>
          </p:cNvSpPr>
          <p:nvPr>
            <p:ph type="title"/>
          </p:nvPr>
        </p:nvSpPr>
        <p:spPr>
          <a:xfrm>
            <a:off x="645064" y="525982"/>
            <a:ext cx="4282983" cy="1200361"/>
          </a:xfrm>
        </p:spPr>
        <p:txBody>
          <a:bodyPr anchor="b">
            <a:normAutofit/>
          </a:bodyPr>
          <a:lstStyle/>
          <a:p>
            <a:r>
              <a:rPr lang="en-IN" sz="3600" b="0" i="0">
                <a:effectLst/>
                <a:latin typeface="Roboto" panose="02000000000000000000" pitchFamily="2" charset="0"/>
              </a:rPr>
              <a:t>Part of Speech Tagging:</a:t>
            </a:r>
            <a:endParaRPr lang="en-IN" sz="3600"/>
          </a:p>
        </p:txBody>
      </p:sp>
      <p:sp>
        <p:nvSpPr>
          <p:cNvPr id="9225" name="Rectangle 9224">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13D65D9-52DE-D3BD-89BC-54D4162A4A16}"/>
              </a:ext>
            </a:extLst>
          </p:cNvPr>
          <p:cNvSpPr>
            <a:spLocks noGrp="1"/>
          </p:cNvSpPr>
          <p:nvPr>
            <p:ph idx="1"/>
          </p:nvPr>
        </p:nvSpPr>
        <p:spPr>
          <a:xfrm>
            <a:off x="645066" y="2031101"/>
            <a:ext cx="4282984" cy="3511943"/>
          </a:xfrm>
        </p:spPr>
        <p:txBody>
          <a:bodyPr anchor="ctr">
            <a:normAutofit/>
          </a:bodyPr>
          <a:lstStyle/>
          <a:p>
            <a:pPr algn="just"/>
            <a:r>
              <a:rPr lang="en-US" sz="1800" b="0" i="0" dirty="0">
                <a:effectLst/>
                <a:latin typeface="+mj-lt"/>
              </a:rPr>
              <a:t>Now, you must explain the concept of nouns, verbs, articles, and other parts of speech to the machine by adding these tags to our words. This is called ‘part of’.</a:t>
            </a:r>
          </a:p>
          <a:p>
            <a:pPr algn="just"/>
            <a:endParaRPr lang="en-IN" sz="1800" dirty="0">
              <a:latin typeface="+mj-lt"/>
            </a:endParaRPr>
          </a:p>
        </p:txBody>
      </p:sp>
      <p:sp>
        <p:nvSpPr>
          <p:cNvPr id="9227" name="Rectangle 9226">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29" name="Rectangle 9228">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31" name="Rectangle 923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gure7.">
            <a:extLst>
              <a:ext uri="{FF2B5EF4-FFF2-40B4-BE49-F238E27FC236}">
                <a16:creationId xmlns:a16="http://schemas.microsoft.com/office/drawing/2014/main" id="{C6415847-FBDF-3296-86D4-6CF1FA5AFED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87738" y="2681885"/>
            <a:ext cx="5628018" cy="1261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5921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59" name="Rectangle 1025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60"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1DD44CF-9B3D-0804-A811-68E445C37127}"/>
              </a:ext>
            </a:extLst>
          </p:cNvPr>
          <p:cNvSpPr>
            <a:spLocks noGrp="1"/>
          </p:cNvSpPr>
          <p:nvPr>
            <p:ph idx="1"/>
          </p:nvPr>
        </p:nvSpPr>
        <p:spPr>
          <a:xfrm>
            <a:off x="572493" y="2071316"/>
            <a:ext cx="6713552" cy="4119172"/>
          </a:xfrm>
        </p:spPr>
        <p:txBody>
          <a:bodyPr anchor="t">
            <a:normAutofit/>
          </a:bodyPr>
          <a:lstStyle/>
          <a:p>
            <a:pPr algn="just"/>
            <a:r>
              <a:rPr lang="en-US" sz="2200" b="0" i="0" dirty="0">
                <a:effectLst/>
                <a:latin typeface="+mj-lt"/>
              </a:rPr>
              <a:t>Parts of speech tags are the properties of the words, which define their main context, functions, and usage in a sentence. Some of the commonly used parts of speech tags are</a:t>
            </a:r>
          </a:p>
          <a:p>
            <a:pPr algn="just"/>
            <a:endParaRPr lang="en-IN" sz="2200" dirty="0">
              <a:latin typeface="+mj-lt"/>
            </a:endParaRPr>
          </a:p>
        </p:txBody>
      </p:sp>
      <p:pic>
        <p:nvPicPr>
          <p:cNvPr id="10242" name="Picture 2" descr="Parts Of Speech Tags image">
            <a:extLst>
              <a:ext uri="{FF2B5EF4-FFF2-40B4-BE49-F238E27FC236}">
                <a16:creationId xmlns:a16="http://schemas.microsoft.com/office/drawing/2014/main" id="{F6254249-6EEC-3252-1066-D186611FA5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63" r="1150" b="3"/>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25096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773F7-3E1C-2858-2F6B-FECAA06A3961}"/>
              </a:ext>
            </a:extLst>
          </p:cNvPr>
          <p:cNvSpPr>
            <a:spLocks noGrp="1"/>
          </p:cNvSpPr>
          <p:nvPr>
            <p:ph type="title"/>
          </p:nvPr>
        </p:nvSpPr>
        <p:spPr>
          <a:xfrm>
            <a:off x="1043631" y="809898"/>
            <a:ext cx="9942716" cy="1554480"/>
          </a:xfrm>
        </p:spPr>
        <p:txBody>
          <a:bodyPr anchor="ctr">
            <a:normAutofit/>
          </a:bodyPr>
          <a:lstStyle/>
          <a:p>
            <a:r>
              <a:rPr lang="en-IN" sz="4800" b="0" i="0">
                <a:effectLst/>
                <a:latin typeface="Roboto" panose="02000000000000000000" pitchFamily="2" charset="0"/>
              </a:rPr>
              <a:t>Named Entity Tagging:</a:t>
            </a:r>
            <a:endParaRPr lang="en-IN" sz="4800"/>
          </a:p>
        </p:txBody>
      </p:sp>
      <p:sp>
        <p:nvSpPr>
          <p:cNvPr id="3" name="Content Placeholder 2">
            <a:extLst>
              <a:ext uri="{FF2B5EF4-FFF2-40B4-BE49-F238E27FC236}">
                <a16:creationId xmlns:a16="http://schemas.microsoft.com/office/drawing/2014/main" id="{FD12F535-05CB-802F-7B40-19AE266D051D}"/>
              </a:ext>
            </a:extLst>
          </p:cNvPr>
          <p:cNvSpPr>
            <a:spLocks noGrp="1"/>
          </p:cNvSpPr>
          <p:nvPr>
            <p:ph idx="1"/>
          </p:nvPr>
        </p:nvSpPr>
        <p:spPr>
          <a:xfrm>
            <a:off x="1045028" y="3017522"/>
            <a:ext cx="9941319" cy="3124658"/>
          </a:xfrm>
        </p:spPr>
        <p:txBody>
          <a:bodyPr anchor="ctr">
            <a:normAutofit/>
          </a:bodyPr>
          <a:lstStyle/>
          <a:p>
            <a:pPr algn="just"/>
            <a:r>
              <a:rPr lang="en-US" sz="2200" b="0" i="0" dirty="0">
                <a:effectLst/>
                <a:latin typeface="+mj-lt"/>
              </a:rPr>
              <a:t>Next, introduce your machine to pop culture references and everyday names by flagging names of movies, important personalities or locations, </a:t>
            </a:r>
            <a:r>
              <a:rPr lang="en-US" sz="2200" b="0" i="0" dirty="0" err="1">
                <a:effectLst/>
                <a:latin typeface="+mj-lt"/>
              </a:rPr>
              <a:t>etc</a:t>
            </a:r>
            <a:r>
              <a:rPr lang="en-US" sz="2200" b="0" i="0" dirty="0">
                <a:effectLst/>
                <a:latin typeface="+mj-lt"/>
              </a:rPr>
              <a:t> that may occur in the document. You do this by classifying the words into subcategories. This helps you find any keywords in a sentence. The subcategories are person, location, monetary value, quantity, organization, movie. </a:t>
            </a:r>
          </a:p>
          <a:p>
            <a:pPr algn="just"/>
            <a:r>
              <a:rPr lang="en-US" sz="2200" b="0" i="0" dirty="0">
                <a:effectLst/>
                <a:latin typeface="+mj-lt"/>
              </a:rPr>
              <a:t>After performing the preprocessing steps, you then give your resultant data to a machine learning algorithm like Naive Bayes, etc., to create your NLP application. </a:t>
            </a:r>
          </a:p>
          <a:p>
            <a:pPr algn="just"/>
            <a:endParaRPr lang="en-IN" sz="2200" dirty="0">
              <a:latin typeface="+mj-lt"/>
            </a:endParaRP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11663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1C7C3-DC2E-AB40-58FB-BF838203A382}"/>
              </a:ext>
            </a:extLst>
          </p:cNvPr>
          <p:cNvSpPr>
            <a:spLocks noGrp="1"/>
          </p:cNvSpPr>
          <p:nvPr>
            <p:ph type="title"/>
          </p:nvPr>
        </p:nvSpPr>
        <p:spPr>
          <a:xfrm>
            <a:off x="686834" y="1153572"/>
            <a:ext cx="3200400" cy="4461163"/>
          </a:xfrm>
        </p:spPr>
        <p:txBody>
          <a:bodyPr>
            <a:normAutofit/>
          </a:bodyPr>
          <a:lstStyle/>
          <a:p>
            <a:r>
              <a:rPr lang="en-IN">
                <a:solidFill>
                  <a:srgbClr val="FFFFFF"/>
                </a:solidFill>
              </a:rPr>
              <a:t>Different Levels of NLP</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5095FEA-A33C-E8E2-A05B-06616E3F8086}"/>
              </a:ext>
            </a:extLst>
          </p:cNvPr>
          <p:cNvSpPr>
            <a:spLocks noGrp="1"/>
          </p:cNvSpPr>
          <p:nvPr>
            <p:ph idx="1"/>
          </p:nvPr>
        </p:nvSpPr>
        <p:spPr>
          <a:xfrm>
            <a:off x="4447308" y="591344"/>
            <a:ext cx="6906491" cy="5585619"/>
          </a:xfrm>
        </p:spPr>
        <p:txBody>
          <a:bodyPr anchor="ctr">
            <a:normAutofit/>
          </a:bodyPr>
          <a:lstStyle/>
          <a:p>
            <a:pPr algn="just"/>
            <a:r>
              <a:rPr lang="en-US" b="0" i="0" dirty="0">
                <a:effectLst/>
                <a:latin typeface="+mj-lt"/>
              </a:rPr>
              <a:t>Natural language processing, also referred to as text analytics, plays a very vital role in today’s era because of the sheer volume of text data that users generate around the world on digital channels such as social media apps, e-commerce websites, blog posts, etc. Natural Language Processing works on multiple levels and most often, these different areas synergize well with each other. </a:t>
            </a:r>
            <a:endParaRPr lang="en-IN" dirty="0">
              <a:latin typeface="+mj-lt"/>
            </a:endParaRPr>
          </a:p>
        </p:txBody>
      </p:sp>
    </p:spTree>
    <p:extLst>
      <p:ext uri="{BB962C8B-B14F-4D97-AF65-F5344CB8AC3E}">
        <p14:creationId xmlns:p14="http://schemas.microsoft.com/office/powerpoint/2010/main" val="2574656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78925-4C31-26FC-D982-FEABA504DA3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57A435A-B067-1E4C-B3DA-BD29933DBCEA}"/>
              </a:ext>
            </a:extLst>
          </p:cNvPr>
          <p:cNvSpPr>
            <a:spLocks noGrp="1"/>
          </p:cNvSpPr>
          <p:nvPr>
            <p:ph idx="1"/>
          </p:nvPr>
        </p:nvSpPr>
        <p:spPr/>
        <p:txBody>
          <a:bodyPr/>
          <a:lstStyle/>
          <a:p>
            <a:endParaRPr lang="en-IN"/>
          </a:p>
        </p:txBody>
      </p:sp>
      <p:pic>
        <p:nvPicPr>
          <p:cNvPr id="4098" name="Picture 2">
            <a:extLst>
              <a:ext uri="{FF2B5EF4-FFF2-40B4-BE49-F238E27FC236}">
                <a16:creationId xmlns:a16="http://schemas.microsoft.com/office/drawing/2014/main" id="{62DD1359-E4DF-74E7-5410-AA3B761F11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6826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1C4227-2979-B7DE-ADB7-76D52248A62F}"/>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Introduction to Natural Language Processing</a:t>
            </a:r>
            <a:endParaRPr lang="en-IN" dirty="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9F1A89A-3ECB-85DA-BACD-E398D8D9DECC}"/>
              </a:ext>
            </a:extLst>
          </p:cNvPr>
          <p:cNvSpPr>
            <a:spLocks noGrp="1"/>
          </p:cNvSpPr>
          <p:nvPr>
            <p:ph idx="1"/>
          </p:nvPr>
        </p:nvSpPr>
        <p:spPr>
          <a:xfrm>
            <a:off x="4447308" y="591344"/>
            <a:ext cx="6906491" cy="5585619"/>
          </a:xfrm>
        </p:spPr>
        <p:txBody>
          <a:bodyPr anchor="ctr">
            <a:normAutofit/>
          </a:bodyPr>
          <a:lstStyle/>
          <a:p>
            <a:pPr algn="just"/>
            <a:r>
              <a:rPr lang="en-US" sz="2000" b="0" i="0" dirty="0">
                <a:effectLst/>
                <a:latin typeface="+mj-lt"/>
              </a:rPr>
              <a:t>Humans communicate with each other using words and text. The way that humans convey information to each other is called Natural Language. </a:t>
            </a:r>
          </a:p>
          <a:p>
            <a:pPr algn="just"/>
            <a:r>
              <a:rPr lang="en-US" sz="2000" b="0" i="0" dirty="0">
                <a:effectLst/>
                <a:latin typeface="+mj-lt"/>
              </a:rPr>
              <a:t>Every day humans share a large quality of information with each other in various languages as speech or text.</a:t>
            </a:r>
          </a:p>
          <a:p>
            <a:pPr algn="just"/>
            <a:r>
              <a:rPr lang="en-US" sz="2000" b="0" i="0" dirty="0">
                <a:effectLst/>
                <a:latin typeface="+mj-lt"/>
              </a:rPr>
              <a:t>However, computers cannot interpret this </a:t>
            </a:r>
            <a:r>
              <a:rPr lang="en-US" sz="2000" b="0" i="0" u="none" strike="noStrike" dirty="0">
                <a:effectLst/>
                <a:latin typeface="+mj-lt"/>
                <a:hlinkClick r:id="rId2" tooltip="data">
                  <a:extLst>
                    <a:ext uri="{A12FA001-AC4F-418D-AE19-62706E023703}">
                      <ahyp:hlinkClr xmlns:ahyp="http://schemas.microsoft.com/office/drawing/2018/hyperlinkcolor" val="tx"/>
                    </a:ext>
                  </a:extLst>
                </a:hlinkClick>
              </a:rPr>
              <a:t>data</a:t>
            </a:r>
            <a:r>
              <a:rPr lang="en-US" sz="2000" b="0" i="0" dirty="0">
                <a:effectLst/>
                <a:latin typeface="+mj-lt"/>
              </a:rPr>
              <a:t>, which is in natural language, as they communicate in 1s and 0s. </a:t>
            </a:r>
          </a:p>
          <a:p>
            <a:pPr algn="just"/>
            <a:r>
              <a:rPr lang="en-US" sz="2000" b="0" i="0" dirty="0">
                <a:effectLst/>
                <a:latin typeface="+mj-lt"/>
              </a:rPr>
              <a:t>The data produced is precious and can offer valuable insights. Hence, you need computers to be able to understand, emulate and respond intelligently to human speech. </a:t>
            </a:r>
          </a:p>
          <a:p>
            <a:pPr algn="just"/>
            <a:r>
              <a:rPr lang="en-US" sz="2000" dirty="0">
                <a:latin typeface="+mj-lt"/>
              </a:rPr>
              <a:t>Natural Language Processing or NLP refers to the branch of Artificial Intelligence that gives the machines the ability to read, understand and derive meaning from human languages</a:t>
            </a:r>
          </a:p>
        </p:txBody>
      </p:sp>
    </p:spTree>
    <p:extLst>
      <p:ext uri="{BB962C8B-B14F-4D97-AF65-F5344CB8AC3E}">
        <p14:creationId xmlns:p14="http://schemas.microsoft.com/office/powerpoint/2010/main" val="1356116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CAB1E8-8195-4748-BE71-FF806D8689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text rectangle">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accent">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61ED712-3BC7-186E-A562-4DE6C84FB8A6}"/>
              </a:ext>
            </a:extLst>
          </p:cNvPr>
          <p:cNvSpPr>
            <a:spLocks noGrp="1"/>
          </p:cNvSpPr>
          <p:nvPr>
            <p:ph idx="1"/>
          </p:nvPr>
        </p:nvSpPr>
        <p:spPr>
          <a:xfrm>
            <a:off x="537592" y="728456"/>
            <a:ext cx="4034408" cy="5495925"/>
          </a:xfrm>
        </p:spPr>
        <p:txBody>
          <a:bodyPr>
            <a:normAutofit lnSpcReduction="10000"/>
          </a:bodyPr>
          <a:lstStyle/>
          <a:p>
            <a:pPr algn="just"/>
            <a:r>
              <a:rPr lang="en-US" sz="1800" dirty="0">
                <a:latin typeface="+mj-lt"/>
              </a:rPr>
              <a:t>NLP combines the field of linguistics and computer science to decipher language structure and guidelines and to make models which can comprehend, break down and separate significant details from text and speech</a:t>
            </a:r>
          </a:p>
          <a:p>
            <a:pPr marL="0" indent="0" algn="just">
              <a:buNone/>
            </a:pPr>
            <a:r>
              <a:rPr lang="en-US" sz="1800" b="1" dirty="0">
                <a:latin typeface="+mj-lt"/>
              </a:rPr>
              <a:t>Definition:</a:t>
            </a:r>
          </a:p>
          <a:p>
            <a:pPr algn="just"/>
            <a:r>
              <a:rPr lang="en-US" sz="1800" dirty="0">
                <a:latin typeface="+mj-lt"/>
              </a:rPr>
              <a:t>NLP is a branch of artificial intelligence that deals with analyzing, understanding, and generating the languages that humans use naturally in order to interface with computers in both written and spoken contexts using natural human languages instead of computer languages.</a:t>
            </a:r>
          </a:p>
          <a:p>
            <a:pPr algn="just"/>
            <a:r>
              <a:rPr lang="en-US" sz="1800" dirty="0">
                <a:latin typeface="+mj-lt"/>
              </a:rPr>
              <a:t>Natural language simply refers to the way we communicate with each other: speech and text.</a:t>
            </a:r>
          </a:p>
          <a:p>
            <a:pPr algn="just"/>
            <a:r>
              <a:rPr lang="en-US" sz="1800" dirty="0">
                <a:latin typeface="+mj-lt"/>
              </a:rPr>
              <a:t>Processing refers to making natural language usable for computational tasks.</a:t>
            </a:r>
            <a:endParaRPr lang="en-IN" sz="1800" dirty="0">
              <a:latin typeface="+mj-lt"/>
            </a:endParaRPr>
          </a:p>
          <a:p>
            <a:pPr algn="just"/>
            <a:endParaRPr lang="en-IN" sz="1700" dirty="0"/>
          </a:p>
        </p:txBody>
      </p:sp>
      <p:pic>
        <p:nvPicPr>
          <p:cNvPr id="3074" name="Picture 2" descr="ConstituentsofNLP">
            <a:extLst>
              <a:ext uri="{FF2B5EF4-FFF2-40B4-BE49-F238E27FC236}">
                <a16:creationId xmlns:a16="http://schemas.microsoft.com/office/drawing/2014/main" id="{D7CBCDCA-B0F1-86E8-DCE8-6A186313AD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6488" y="780075"/>
            <a:ext cx="3771900" cy="31242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143148A-BA59-55F2-092F-0F37CA3427F1}"/>
              </a:ext>
            </a:extLst>
          </p:cNvPr>
          <p:cNvSpPr txBox="1"/>
          <p:nvPr/>
        </p:nvSpPr>
        <p:spPr>
          <a:xfrm>
            <a:off x="7503044" y="4315018"/>
            <a:ext cx="3558048" cy="369332"/>
          </a:xfrm>
          <a:prstGeom prst="rect">
            <a:avLst/>
          </a:prstGeom>
          <a:noFill/>
        </p:spPr>
        <p:txBody>
          <a:bodyPr wrap="square">
            <a:spAutoFit/>
          </a:bodyPr>
          <a:lstStyle/>
          <a:p>
            <a:r>
              <a:rPr lang="en-IN" b="0" i="0" dirty="0">
                <a:solidFill>
                  <a:srgbClr val="51565E"/>
                </a:solidFill>
                <a:effectLst/>
                <a:latin typeface="Roboto" panose="02000000000000000000" pitchFamily="2" charset="0"/>
              </a:rPr>
              <a:t>Figure 1: Constituents of NLP</a:t>
            </a:r>
            <a:endParaRPr lang="en-IN" dirty="0"/>
          </a:p>
        </p:txBody>
      </p:sp>
    </p:spTree>
    <p:extLst>
      <p:ext uri="{BB962C8B-B14F-4D97-AF65-F5344CB8AC3E}">
        <p14:creationId xmlns:p14="http://schemas.microsoft.com/office/powerpoint/2010/main" val="208248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824E823-66C9-376B-F9DC-253DFC7CDCF7}"/>
              </a:ext>
            </a:extLst>
          </p:cNvPr>
          <p:cNvSpPr>
            <a:spLocks noGrp="1"/>
          </p:cNvSpPr>
          <p:nvPr>
            <p:ph idx="1"/>
          </p:nvPr>
        </p:nvSpPr>
        <p:spPr>
          <a:xfrm>
            <a:off x="838200" y="1929384"/>
            <a:ext cx="10515600" cy="4251960"/>
          </a:xfrm>
        </p:spPr>
        <p:txBody>
          <a:bodyPr>
            <a:normAutofit/>
          </a:bodyPr>
          <a:lstStyle/>
          <a:p>
            <a:pPr fontAlgn="base">
              <a:buFont typeface="+mj-lt"/>
              <a:buAutoNum type="arabicPeriod"/>
            </a:pPr>
            <a:r>
              <a:rPr lang="en-US" sz="1900" b="0" i="0" dirty="0">
                <a:effectLst/>
                <a:latin typeface="+mj-lt"/>
              </a:rPr>
              <a:t>Natural Language Processing (NLP) is a field of computer science and artificial intelligence that focuses on the interaction between computers and humans using natural language. It involves analyzing, understanding, and generating human language data, such as text and speech.</a:t>
            </a:r>
          </a:p>
          <a:p>
            <a:pPr fontAlgn="base">
              <a:buFont typeface="+mj-lt"/>
              <a:buAutoNum type="arabicPeriod"/>
            </a:pPr>
            <a:r>
              <a:rPr lang="en-US" sz="1900" b="0" i="0" dirty="0">
                <a:effectLst/>
                <a:latin typeface="+mj-lt"/>
              </a:rPr>
              <a:t>NLP has a wide range of applications, including sentiment analysis, machine translation, text summarization, chatbots, and more. Some common tasks in NLP include:</a:t>
            </a:r>
          </a:p>
          <a:p>
            <a:pPr lvl="1" fontAlgn="base">
              <a:buFont typeface="+mj-lt"/>
              <a:buAutoNum type="arabicPeriod"/>
            </a:pPr>
            <a:r>
              <a:rPr lang="en-US" sz="1900" b="0" i="0" dirty="0">
                <a:effectLst/>
                <a:latin typeface="+mj-lt"/>
              </a:rPr>
              <a:t>Text Classification: Classifying text into different categories based on their content, such as spam filtering, sentiment analysis, and topic modeling.</a:t>
            </a:r>
          </a:p>
          <a:p>
            <a:pPr lvl="1" fontAlgn="base">
              <a:buFont typeface="+mj-lt"/>
              <a:buAutoNum type="arabicPeriod"/>
            </a:pPr>
            <a:r>
              <a:rPr lang="en-US" sz="1900" b="0" i="0" dirty="0">
                <a:effectLst/>
                <a:latin typeface="+mj-lt"/>
              </a:rPr>
              <a:t>Named Entity Recognition (NER): Identifying and categorizing named entities in text, such as people, organizations, and locations.</a:t>
            </a:r>
          </a:p>
          <a:p>
            <a:pPr lvl="1" fontAlgn="base">
              <a:buFont typeface="+mj-lt"/>
              <a:buAutoNum type="arabicPeriod"/>
            </a:pPr>
            <a:r>
              <a:rPr lang="en-US" sz="1900" b="0" i="0" dirty="0">
                <a:effectLst/>
                <a:latin typeface="+mj-lt"/>
              </a:rPr>
              <a:t>Part-of-Speech (POS) Tagging: Assigning a part of speech to each word in a sentence, such as noun, verb, adjective, and adverb.</a:t>
            </a:r>
          </a:p>
          <a:p>
            <a:pPr lvl="1" fontAlgn="base">
              <a:buFont typeface="+mj-lt"/>
              <a:buAutoNum type="arabicPeriod"/>
            </a:pPr>
            <a:r>
              <a:rPr lang="en-US" sz="1900" b="0" i="0" dirty="0">
                <a:effectLst/>
                <a:latin typeface="+mj-lt"/>
              </a:rPr>
              <a:t>Sentiment Analysis: Analyzing the sentiment of a piece of text, such as positive, negative, or neutral.</a:t>
            </a:r>
          </a:p>
          <a:p>
            <a:pPr lvl="1" fontAlgn="base">
              <a:buFont typeface="+mj-lt"/>
              <a:buAutoNum type="arabicPeriod"/>
            </a:pPr>
            <a:r>
              <a:rPr lang="en-US" sz="1900" b="0" i="0" dirty="0">
                <a:effectLst/>
                <a:latin typeface="+mj-lt"/>
              </a:rPr>
              <a:t>Machine Translation: Translating text from one language to another.</a:t>
            </a:r>
          </a:p>
          <a:p>
            <a:endParaRPr lang="en-IN" sz="1900" dirty="0">
              <a:latin typeface="+mj-lt"/>
            </a:endParaRPr>
          </a:p>
        </p:txBody>
      </p:sp>
    </p:spTree>
    <p:extLst>
      <p:ext uri="{BB962C8B-B14F-4D97-AF65-F5344CB8AC3E}">
        <p14:creationId xmlns:p14="http://schemas.microsoft.com/office/powerpoint/2010/main" val="1133708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D8233B0-41B5-4D9A-AEEC-13DB66A8C9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4BA2E7-669A-5F59-6295-785D7F45760E}"/>
              </a:ext>
            </a:extLst>
          </p:cNvPr>
          <p:cNvSpPr>
            <a:spLocks noGrp="1"/>
          </p:cNvSpPr>
          <p:nvPr>
            <p:ph type="title"/>
          </p:nvPr>
        </p:nvSpPr>
        <p:spPr>
          <a:xfrm>
            <a:off x="808638" y="386930"/>
            <a:ext cx="9236700" cy="1188950"/>
          </a:xfrm>
        </p:spPr>
        <p:txBody>
          <a:bodyPr anchor="b">
            <a:normAutofit/>
          </a:bodyPr>
          <a:lstStyle/>
          <a:p>
            <a:r>
              <a:rPr lang="en-IN" sz="5400" b="1" i="0">
                <a:effectLst/>
                <a:latin typeface="sohne"/>
              </a:rPr>
              <a:t>Applications of NLP</a:t>
            </a:r>
            <a:endParaRPr lang="en-IN" sz="5400"/>
          </a:p>
        </p:txBody>
      </p:sp>
      <p:grpSp>
        <p:nvGrpSpPr>
          <p:cNvPr id="11" name="Group 10">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2" name="Rectangle 11">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2E3C6B60-0540-FC65-921F-28CAF3F8A162}"/>
              </a:ext>
            </a:extLst>
          </p:cNvPr>
          <p:cNvGraphicFramePr>
            <a:graphicFrameLocks noGrp="1"/>
          </p:cNvGraphicFramePr>
          <p:nvPr>
            <p:ph idx="1"/>
            <p:extLst>
              <p:ext uri="{D42A27DB-BD31-4B8C-83A1-F6EECF244321}">
                <p14:modId xmlns:p14="http://schemas.microsoft.com/office/powerpoint/2010/main" val="3682673015"/>
              </p:ext>
            </p:extLst>
          </p:nvPr>
        </p:nvGraphicFramePr>
        <p:xfrm>
          <a:off x="825264" y="2598710"/>
          <a:ext cx="10039472" cy="34381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99467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2" name="Rectangle 5131">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FDB852-E1B5-6EED-680A-E4D8D3F85796}"/>
              </a:ext>
            </a:extLst>
          </p:cNvPr>
          <p:cNvSpPr>
            <a:spLocks noGrp="1"/>
          </p:cNvSpPr>
          <p:nvPr>
            <p:ph type="title"/>
          </p:nvPr>
        </p:nvSpPr>
        <p:spPr>
          <a:xfrm>
            <a:off x="793662" y="386930"/>
            <a:ext cx="10066122" cy="1298448"/>
          </a:xfrm>
        </p:spPr>
        <p:txBody>
          <a:bodyPr anchor="b">
            <a:normAutofit/>
          </a:bodyPr>
          <a:lstStyle/>
          <a:p>
            <a:r>
              <a:rPr lang="en-IN" sz="4800"/>
              <a:t>How to Perform NLP?</a:t>
            </a:r>
          </a:p>
        </p:txBody>
      </p:sp>
      <p:sp>
        <p:nvSpPr>
          <p:cNvPr id="5134" name="Rectangle 5133">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1" name="Rectangle 5130">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C137295-8DEC-BEE4-BBC0-F3B8C0451D99}"/>
              </a:ext>
            </a:extLst>
          </p:cNvPr>
          <p:cNvSpPr>
            <a:spLocks noGrp="1"/>
          </p:cNvSpPr>
          <p:nvPr>
            <p:ph idx="1"/>
          </p:nvPr>
        </p:nvSpPr>
        <p:spPr>
          <a:xfrm>
            <a:off x="793661" y="2599509"/>
            <a:ext cx="4530898" cy="3639450"/>
          </a:xfrm>
        </p:spPr>
        <p:txBody>
          <a:bodyPr anchor="ctr">
            <a:normAutofit/>
          </a:bodyPr>
          <a:lstStyle/>
          <a:p>
            <a:r>
              <a:rPr lang="en-US" sz="2000" dirty="0"/>
              <a:t>The steps to perform preprocessing of data in NLP include:</a:t>
            </a:r>
          </a:p>
          <a:p>
            <a:pPr marL="0" indent="0">
              <a:buNone/>
            </a:pPr>
            <a:r>
              <a:rPr lang="en-US" sz="2000" dirty="0"/>
              <a:t>Segmentation:</a:t>
            </a:r>
          </a:p>
          <a:p>
            <a:r>
              <a:rPr lang="en-US" sz="2000" dirty="0"/>
              <a:t>You first need to break the entire document down into its constituent sentences. You can do this by segmenting the article along with its punctuations like full stops and commas. </a:t>
            </a:r>
            <a:endParaRPr lang="en-IN" sz="2000" dirty="0"/>
          </a:p>
        </p:txBody>
      </p:sp>
      <p:pic>
        <p:nvPicPr>
          <p:cNvPr id="5122" name="Picture 2" descr="Stemming">
            <a:extLst>
              <a:ext uri="{FF2B5EF4-FFF2-40B4-BE49-F238E27FC236}">
                <a16:creationId xmlns:a16="http://schemas.microsoft.com/office/drawing/2014/main" id="{B616B61A-F51F-7620-A633-EF98DEFAAE0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324560" y="2984778"/>
            <a:ext cx="5737250" cy="1950088"/>
          </a:xfrm>
          <a:prstGeom prst="rect">
            <a:avLst/>
          </a:prstGeom>
          <a:noFill/>
          <a:extLst>
            <a:ext uri="{909E8E84-426E-40DD-AFC4-6F175D3DCCD1}">
              <a14:hiddenFill xmlns:a14="http://schemas.microsoft.com/office/drawing/2010/main">
                <a:solidFill>
                  <a:srgbClr val="FFFFFF"/>
                </a:solidFill>
              </a14:hiddenFill>
            </a:ext>
          </a:extLst>
        </p:spPr>
      </p:pic>
      <p:sp>
        <p:nvSpPr>
          <p:cNvPr id="5133" name="Rectangle 5132">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2676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6F9948-96A8-73F8-F9E1-9F6285ABCC0D}"/>
              </a:ext>
            </a:extLst>
          </p:cNvPr>
          <p:cNvSpPr>
            <a:spLocks noGrp="1"/>
          </p:cNvSpPr>
          <p:nvPr>
            <p:ph type="title"/>
          </p:nvPr>
        </p:nvSpPr>
        <p:spPr>
          <a:xfrm>
            <a:off x="793662" y="386930"/>
            <a:ext cx="10066122" cy="1298448"/>
          </a:xfrm>
        </p:spPr>
        <p:txBody>
          <a:bodyPr vert="horz" lIns="91440" tIns="45720" rIns="91440" bIns="45720" rtlCol="0" anchor="b">
            <a:normAutofit/>
          </a:bodyPr>
          <a:lstStyle/>
          <a:p>
            <a:r>
              <a:rPr lang="en-US" sz="4800" kern="1200">
                <a:solidFill>
                  <a:schemeClr val="tx1"/>
                </a:solidFill>
                <a:latin typeface="+mj-lt"/>
                <a:ea typeface="+mj-ea"/>
                <a:cs typeface="+mj-cs"/>
              </a:rPr>
              <a:t>Tokenizing:</a:t>
            </a:r>
          </a:p>
        </p:txBody>
      </p:sp>
      <p:sp>
        <p:nvSpPr>
          <p:cNvPr id="2057" name="Rectangle 2056">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8E7E3D2-FA56-D2D0-F956-C3323D814CC8}"/>
              </a:ext>
            </a:extLst>
          </p:cNvPr>
          <p:cNvSpPr txBox="1"/>
          <p:nvPr/>
        </p:nvSpPr>
        <p:spPr>
          <a:xfrm>
            <a:off x="793661" y="2599509"/>
            <a:ext cx="4530898" cy="3639450"/>
          </a:xfrm>
          <a:prstGeom prst="rect">
            <a:avLst/>
          </a:prstGeom>
        </p:spPr>
        <p:txBody>
          <a:bodyPr vert="horz" lIns="91440" tIns="45720" rIns="91440" bIns="45720" rtlCol="0" anchor="ctr">
            <a:normAutofit/>
          </a:bodyPr>
          <a:lstStyle/>
          <a:p>
            <a:pPr indent="-228600" algn="just">
              <a:lnSpc>
                <a:spcPct val="90000"/>
              </a:lnSpc>
              <a:spcAft>
                <a:spcPts val="600"/>
              </a:spcAft>
              <a:buFont typeface="Arial" panose="020B0604020202020204" pitchFamily="34" charset="0"/>
              <a:buChar char="•"/>
            </a:pPr>
            <a:r>
              <a:rPr lang="en-US" sz="2000" b="0" i="0" dirty="0">
                <a:effectLst/>
              </a:rPr>
              <a:t>For the algorithm to understand these sentences, you need to get the words in a sentence and explain them individually to our algorithm. So, you break down your sentence into its constituent words and store them. This is called tokenizing, and each world is called a token.</a:t>
            </a:r>
            <a:endParaRPr lang="en-US" sz="2000" dirty="0"/>
          </a:p>
        </p:txBody>
      </p:sp>
      <p:pic>
        <p:nvPicPr>
          <p:cNvPr id="2050" name="Picture 2" descr="Tokenization">
            <a:extLst>
              <a:ext uri="{FF2B5EF4-FFF2-40B4-BE49-F238E27FC236}">
                <a16:creationId xmlns:a16="http://schemas.microsoft.com/office/drawing/2014/main" id="{EC3500C8-2818-B967-818D-8DC2617905A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619136" y="2984778"/>
            <a:ext cx="5604388" cy="2398383"/>
          </a:xfrm>
          <a:prstGeom prst="rect">
            <a:avLst/>
          </a:prstGeom>
          <a:noFill/>
          <a:extLst>
            <a:ext uri="{909E8E84-426E-40DD-AFC4-6F175D3DCCD1}">
              <a14:hiddenFill xmlns:a14="http://schemas.microsoft.com/office/drawing/2010/main">
                <a:solidFill>
                  <a:srgbClr val="FFFFFF"/>
                </a:solidFill>
              </a14:hiddenFill>
            </a:ext>
          </a:extLst>
        </p:spPr>
      </p:pic>
      <p:sp>
        <p:nvSpPr>
          <p:cNvPr id="2061" name="Rectangle 2060">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3444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68994C-75CB-AE20-809A-9E84B823F075}"/>
              </a:ext>
            </a:extLst>
          </p:cNvPr>
          <p:cNvSpPr>
            <a:spLocks noGrp="1"/>
          </p:cNvSpPr>
          <p:nvPr>
            <p:ph type="title"/>
          </p:nvPr>
        </p:nvSpPr>
        <p:spPr>
          <a:xfrm>
            <a:off x="645064" y="525982"/>
            <a:ext cx="4282983" cy="1200361"/>
          </a:xfrm>
        </p:spPr>
        <p:txBody>
          <a:bodyPr anchor="b">
            <a:normAutofit/>
          </a:bodyPr>
          <a:lstStyle/>
          <a:p>
            <a:r>
              <a:rPr lang="en-IN" sz="3600"/>
              <a:t>Removing Stop Words:</a:t>
            </a:r>
          </a:p>
        </p:txBody>
      </p:sp>
      <p:sp>
        <p:nvSpPr>
          <p:cNvPr id="6153" name="Rectangle 6152">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1A43654-3C4D-5ACC-8F79-ED8DD602677F}"/>
              </a:ext>
            </a:extLst>
          </p:cNvPr>
          <p:cNvSpPr>
            <a:spLocks noGrp="1"/>
          </p:cNvSpPr>
          <p:nvPr>
            <p:ph idx="1"/>
          </p:nvPr>
        </p:nvSpPr>
        <p:spPr>
          <a:xfrm>
            <a:off x="645066" y="2031101"/>
            <a:ext cx="4282984" cy="3511943"/>
          </a:xfrm>
        </p:spPr>
        <p:txBody>
          <a:bodyPr anchor="ctr">
            <a:normAutofit/>
          </a:bodyPr>
          <a:lstStyle/>
          <a:p>
            <a:pPr algn="just"/>
            <a:r>
              <a:rPr lang="en-US" sz="1800" dirty="0">
                <a:latin typeface="Roboto" panose="02000000000000000000" pitchFamily="2" charset="0"/>
              </a:rPr>
              <a:t>C</a:t>
            </a:r>
            <a:r>
              <a:rPr lang="en-US" sz="1800" b="0" i="0" dirty="0">
                <a:effectLst/>
                <a:latin typeface="Roboto" panose="02000000000000000000" pitchFamily="2" charset="0"/>
              </a:rPr>
              <a:t>an make the learning process faster by getting rid of non-essential words, which add little meaning to our statement and are just there to make our statement sound more cohesive. Words such as was, in, is, and, the, are called stop words and can be removed.</a:t>
            </a:r>
            <a:endParaRPr lang="en-IN" sz="1800" dirty="0"/>
          </a:p>
        </p:txBody>
      </p:sp>
      <p:sp>
        <p:nvSpPr>
          <p:cNvPr id="6155" name="Rectangle 6154">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7" name="Rectangle 6156">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9" name="Rectangle 6158">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StopWords">
            <a:extLst>
              <a:ext uri="{FF2B5EF4-FFF2-40B4-BE49-F238E27FC236}">
                <a16:creationId xmlns:a16="http://schemas.microsoft.com/office/drawing/2014/main" id="{C851B9D1-5605-3A35-E829-24CAA9209A6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87738" y="2293919"/>
            <a:ext cx="5628018" cy="2037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5335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5" name="Rectangle 7174">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60CD8A-8784-5E3A-2425-060E54CB5F19}"/>
              </a:ext>
            </a:extLst>
          </p:cNvPr>
          <p:cNvSpPr>
            <a:spLocks noGrp="1"/>
          </p:cNvSpPr>
          <p:nvPr>
            <p:ph type="title"/>
          </p:nvPr>
        </p:nvSpPr>
        <p:spPr>
          <a:xfrm>
            <a:off x="645064" y="525982"/>
            <a:ext cx="4282983" cy="1200361"/>
          </a:xfrm>
        </p:spPr>
        <p:txBody>
          <a:bodyPr anchor="b">
            <a:normAutofit/>
          </a:bodyPr>
          <a:lstStyle/>
          <a:p>
            <a:r>
              <a:rPr lang="en-IN" sz="3600" b="0" i="0">
                <a:effectLst/>
                <a:latin typeface="Roboto" panose="02000000000000000000" pitchFamily="2" charset="0"/>
              </a:rPr>
              <a:t>Stemming:</a:t>
            </a:r>
            <a:endParaRPr lang="en-IN" sz="3600"/>
          </a:p>
        </p:txBody>
      </p:sp>
      <p:sp>
        <p:nvSpPr>
          <p:cNvPr id="7177" name="Rectangle 7176">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DF3CD93-3FA4-45ED-08C0-F6E60AB636CA}"/>
              </a:ext>
            </a:extLst>
          </p:cNvPr>
          <p:cNvSpPr>
            <a:spLocks noGrp="1"/>
          </p:cNvSpPr>
          <p:nvPr>
            <p:ph idx="1"/>
          </p:nvPr>
        </p:nvSpPr>
        <p:spPr>
          <a:xfrm>
            <a:off x="645066" y="2031101"/>
            <a:ext cx="4282984" cy="3511943"/>
          </a:xfrm>
        </p:spPr>
        <p:txBody>
          <a:bodyPr anchor="ctr">
            <a:normAutofit/>
          </a:bodyPr>
          <a:lstStyle/>
          <a:p>
            <a:pPr algn="just"/>
            <a:r>
              <a:rPr lang="en-US" sz="1800" b="0" i="0" dirty="0">
                <a:effectLst/>
                <a:latin typeface="Roboto" panose="02000000000000000000" pitchFamily="2" charset="0"/>
              </a:rPr>
              <a:t>It is the process of obtaining the Word Stem of a word. Word Stem gives new words upon adding affixes to them</a:t>
            </a:r>
          </a:p>
          <a:p>
            <a:pPr algn="just"/>
            <a:endParaRPr lang="en-IN" sz="1800" dirty="0"/>
          </a:p>
        </p:txBody>
      </p:sp>
      <p:sp>
        <p:nvSpPr>
          <p:cNvPr id="7179" name="Rectangle 7178">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1" name="Rectangle 7180">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83" name="Rectangle 7182">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Figure5_Stemming">
            <a:extLst>
              <a:ext uri="{FF2B5EF4-FFF2-40B4-BE49-F238E27FC236}">
                <a16:creationId xmlns:a16="http://schemas.microsoft.com/office/drawing/2014/main" id="{1FB1847B-364F-E0A1-DF06-6914BFDA5DD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87738" y="2059452"/>
            <a:ext cx="5628018" cy="25062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5848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1976</TotalTime>
  <Words>948</Words>
  <Application>Microsoft Office PowerPoint</Application>
  <PresentationFormat>Widescreen</PresentationFormat>
  <Paragraphs>47</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Roboto</vt:lpstr>
      <vt:lpstr>sohne</vt:lpstr>
      <vt:lpstr>Office Theme</vt:lpstr>
      <vt:lpstr>Unit-1 Overview and Word Level Analysis</vt:lpstr>
      <vt:lpstr>Introduction to Natural Language Processing</vt:lpstr>
      <vt:lpstr>PowerPoint Presentation</vt:lpstr>
      <vt:lpstr>PowerPoint Presentation</vt:lpstr>
      <vt:lpstr>Applications of NLP</vt:lpstr>
      <vt:lpstr>How to Perform NLP?</vt:lpstr>
      <vt:lpstr>Tokenizing:</vt:lpstr>
      <vt:lpstr>Removing Stop Words:</vt:lpstr>
      <vt:lpstr>Stemming:</vt:lpstr>
      <vt:lpstr>Lemmatization:</vt:lpstr>
      <vt:lpstr>Part of Speech Tagging:</vt:lpstr>
      <vt:lpstr>PowerPoint Presentation</vt:lpstr>
      <vt:lpstr>Named Entity Tagging:</vt:lpstr>
      <vt:lpstr>Different Levels of NLP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Unit-1 Overview and Word Level Analysis</dc:title>
  <dc:creator>Kanmani P 102754</dc:creator>
  <cp:lastModifiedBy>Kanmani P 102754</cp:lastModifiedBy>
  <cp:revision>2</cp:revision>
  <dcterms:created xsi:type="dcterms:W3CDTF">2024-01-18T08:07:35Z</dcterms:created>
  <dcterms:modified xsi:type="dcterms:W3CDTF">2024-02-19T13:54:02Z</dcterms:modified>
</cp:coreProperties>
</file>

<file path=docProps/thumbnail.jpeg>
</file>